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107F-D036-E64D-9217-57C6A7678BA2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E1C7-EFC6-B543-B39F-5E93B105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7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1E1C7-EFC6-B543-B39F-5E93B1053D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7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2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3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7" r:id="rId6"/>
    <p:sldLayoutId id="2147483712" r:id="rId7"/>
    <p:sldLayoutId id="2147483713" r:id="rId8"/>
    <p:sldLayoutId id="2147483714" r:id="rId9"/>
    <p:sldLayoutId id="2147483716" r:id="rId10"/>
    <p:sldLayoutId id="21474837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8A8D11-DB51-43C0-8618-65C820DB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DDFAB-7D6F-DB71-BDC4-966BC9F25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59527"/>
            <a:ext cx="10901854" cy="9433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 dirty="0">
                <a:solidFill>
                  <a:schemeClr val="tx1"/>
                </a:solidFill>
                <a:latin typeface="Aptos Display" panose="020B0004020202020204" pitchFamily="34" charset="0"/>
              </a:rPr>
              <a:t>Parish Survey and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C87FC-DA2B-2192-1B5E-4E877D82B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9297" y="5480108"/>
            <a:ext cx="3484736" cy="60967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Search Committee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64D1FC59-616D-19CE-988F-FDFEC011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5132" y="1365234"/>
            <a:ext cx="5492766" cy="5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2" name="Picture 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58CF5B3D-7AA6-809C-531E-11DD08BC6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2" y="1530165"/>
            <a:ext cx="5544065" cy="4116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A832E-144A-3419-3436-347C4B3FFF91}"/>
              </a:ext>
            </a:extLst>
          </p:cNvPr>
          <p:cNvSpPr txBox="1"/>
          <p:nvPr/>
        </p:nvSpPr>
        <p:spPr>
          <a:xfrm>
            <a:off x="6672646" y="2263478"/>
            <a:ext cx="5443798" cy="2780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Ranked Highest or Second:</a:t>
            </a:r>
          </a:p>
          <a:p>
            <a:endParaRPr lang="en-US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Focus on Gospel (30 times)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Connect meanings of scripture readings (25)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Relate scripture to current events (31)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Relate scripture to your life (30)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C6560-9F85-29ED-3E9D-E0C477F8E9A1}"/>
              </a:ext>
            </a:extLst>
          </p:cNvPr>
          <p:cNvSpPr txBox="1"/>
          <p:nvPr/>
        </p:nvSpPr>
        <p:spPr>
          <a:xfrm>
            <a:off x="2898247" y="5943612"/>
            <a:ext cx="72444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ptos Display" panose="020B0004020202020204" pitchFamily="34" charset="0"/>
              </a:rPr>
              <a:t>Inspiring</a:t>
            </a:r>
            <a:r>
              <a:rPr lang="en-US" sz="2800" b="1" dirty="0">
                <a:latin typeface="Aptos Display" panose="020B0004020202020204" pitchFamily="34" charset="0"/>
              </a:rPr>
              <a:t> Sermons Often Include Several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5DEA2-F7DA-91C0-AD0A-20E7EC632860}"/>
              </a:ext>
            </a:extLst>
          </p:cNvPr>
          <p:cNvSpPr txBox="1"/>
          <p:nvPr/>
        </p:nvSpPr>
        <p:spPr>
          <a:xfrm>
            <a:off x="5589979" y="1681656"/>
            <a:ext cx="600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1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A832E-144A-3419-3436-347C4B3FFF91}"/>
              </a:ext>
            </a:extLst>
          </p:cNvPr>
          <p:cNvSpPr txBox="1"/>
          <p:nvPr/>
        </p:nvSpPr>
        <p:spPr>
          <a:xfrm>
            <a:off x="6672646" y="2263478"/>
            <a:ext cx="5454122" cy="2780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Ranked Highest or Second:</a:t>
            </a:r>
          </a:p>
          <a:p>
            <a:endParaRPr lang="en-US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Younger people and children (32 times)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Mid-career (40)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Retirees (27)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b="1" dirty="0"/>
              <a:t>Summer visitors and part-time residents (12)</a:t>
            </a:r>
          </a:p>
        </p:txBody>
      </p:sp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C201B9E-6103-958D-3A60-8D062338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7" y="1582267"/>
            <a:ext cx="5915834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CB80B6-C828-150D-54F2-6037F5A088B3}"/>
              </a:ext>
            </a:extLst>
          </p:cNvPr>
          <p:cNvSpPr txBox="1"/>
          <p:nvPr/>
        </p:nvSpPr>
        <p:spPr>
          <a:xfrm>
            <a:off x="2932200" y="5812702"/>
            <a:ext cx="702128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All Growth is Good, Mid-Career as Top Focus </a:t>
            </a:r>
          </a:p>
        </p:txBody>
      </p:sp>
    </p:spTree>
    <p:extLst>
      <p:ext uri="{BB962C8B-B14F-4D97-AF65-F5344CB8AC3E}">
        <p14:creationId xmlns:p14="http://schemas.microsoft.com/office/powerpoint/2010/main" val="154067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F5C-0BD9-8C60-E4E5-7EC54A77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70" y="140414"/>
            <a:ext cx="9046495" cy="15548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</a:rPr>
              <a:t>Question #10: </a:t>
            </a:r>
            <a: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  <a:t>What is the MOST important reason </a:t>
            </a:r>
            <a:b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  <a:t>YOU attend All Saints vs. another church?</a:t>
            </a:r>
            <a:br>
              <a:rPr lang="en-US" sz="3100" b="1" dirty="0">
                <a:latin typeface="Aptos Display" panose="020B0004020202020204" pitchFamily="34" charset="0"/>
              </a:rPr>
            </a:br>
            <a:endParaRPr lang="en-US" sz="31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956E-E3BA-1F5B-5703-481C0D70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The most common response was how “Welcoming and Friendly” the people of are, and how All Saints is a “family”</a:t>
            </a:r>
          </a:p>
          <a:p>
            <a:r>
              <a:rPr lang="en-US" sz="2800" b="1" dirty="0">
                <a:latin typeface="Aptos Display" panose="020B0004020202020204" pitchFamily="34" charset="0"/>
              </a:rPr>
              <a:t>Close seconds were:</a:t>
            </a:r>
          </a:p>
          <a:p>
            <a:pPr lvl="1"/>
            <a:r>
              <a:rPr lang="en-US" sz="2800" b="1" dirty="0">
                <a:latin typeface="Aptos Display" panose="020B0004020202020204" pitchFamily="34" charset="0"/>
              </a:rPr>
              <a:t> What All Saints accomplishes with “Outreach”</a:t>
            </a:r>
          </a:p>
          <a:p>
            <a:pPr lvl="1"/>
            <a:r>
              <a:rPr lang="en-US" sz="2800" b="1" dirty="0">
                <a:latin typeface="Aptos Display" panose="020B0004020202020204" pitchFamily="34" charset="0"/>
              </a:rPr>
              <a:t>Worship services; the liturgy, the music, and the choir</a:t>
            </a:r>
          </a:p>
          <a:p>
            <a:pPr lvl="1"/>
            <a:r>
              <a:rPr lang="en-US" sz="2800" b="1" dirty="0">
                <a:latin typeface="Aptos Display" panose="020B0004020202020204" pitchFamily="34" charset="0"/>
              </a:rPr>
              <a:t>“Open-Hearted, Open-Minded” inclusiveness</a:t>
            </a:r>
          </a:p>
          <a:p>
            <a:pPr lvl="1"/>
            <a:endParaRPr lang="en-US" sz="2800" b="1" dirty="0">
              <a:latin typeface="Aptos Display" panose="020B0004020202020204" pitchFamily="34" charset="0"/>
            </a:endParaRPr>
          </a:p>
          <a:p>
            <a:pPr lvl="1"/>
            <a:endParaRPr lang="en-US" sz="2800" b="1" dirty="0">
              <a:latin typeface="Aptos Display" panose="020B0004020202020204" pitchFamily="34" charset="0"/>
            </a:endParaRPr>
          </a:p>
          <a:p>
            <a:endParaRPr lang="en-US" sz="2800" b="1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24AE8C7E-9B45-6396-5E21-EF4A3F81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4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F5C-0BD9-8C60-E4E5-7EC54A77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70" y="140414"/>
            <a:ext cx="9046495" cy="15548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</a:rPr>
              <a:t>Question #11: </a:t>
            </a:r>
            <a: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  <a:t>What things does All Saints need to do more of, do less of, or should stop doing?</a:t>
            </a:r>
            <a:br>
              <a:rPr lang="en-US" sz="3100" b="1" dirty="0">
                <a:latin typeface="Aptos Display" panose="020B0004020202020204" pitchFamily="34" charset="0"/>
              </a:rPr>
            </a:br>
            <a:endParaRPr lang="en-US" sz="31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956E-E3BA-1F5B-5703-481C0D70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3355428" cy="423608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>
                <a:latin typeface="Aptos Display" panose="020B0004020202020204" pitchFamily="34" charset="0"/>
              </a:rPr>
              <a:t>More</a:t>
            </a:r>
            <a:endParaRPr lang="en-US" sz="2800" b="1" dirty="0">
              <a:latin typeface="Aptos Display" panose="020B0004020202020204" pitchFamily="34" charset="0"/>
            </a:endParaRPr>
          </a:p>
          <a:p>
            <a:r>
              <a:rPr lang="en-US" sz="2200" b="1" dirty="0">
                <a:latin typeface="Aptos Display" panose="020B0004020202020204" pitchFamily="34" charset="0"/>
              </a:rPr>
              <a:t>Growth (said in many different ways)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Pastoral care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Recruit volunteers for all ministries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Small group activities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Communication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Combined services</a:t>
            </a:r>
          </a:p>
          <a:p>
            <a:endParaRPr lang="en-US" sz="2200" b="1" dirty="0">
              <a:latin typeface="Aptos Display" panose="020B0004020202020204" pitchFamily="34" charset="0"/>
            </a:endParaRPr>
          </a:p>
          <a:p>
            <a:endParaRPr lang="en-US" sz="2800" b="1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24AE8C7E-9B45-6396-5E21-EF4A3F81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5F2B4B-7BA0-03AA-6215-F74308E90487}"/>
              </a:ext>
            </a:extLst>
          </p:cNvPr>
          <p:cNvSpPr txBox="1">
            <a:spLocks/>
          </p:cNvSpPr>
          <p:nvPr/>
        </p:nvSpPr>
        <p:spPr>
          <a:xfrm>
            <a:off x="4301358" y="1940875"/>
            <a:ext cx="3355428" cy="42360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u="sng" dirty="0">
                <a:latin typeface="Aptos Display" panose="020B0004020202020204" pitchFamily="34" charset="0"/>
              </a:rPr>
              <a:t>Less</a:t>
            </a:r>
            <a:endParaRPr lang="en-US" sz="2800" b="1" dirty="0">
              <a:latin typeface="Aptos Display" panose="020B0004020202020204" pitchFamily="34" charset="0"/>
            </a:endParaRPr>
          </a:p>
          <a:p>
            <a:r>
              <a:rPr lang="en-US" sz="2200" b="1" dirty="0">
                <a:latin typeface="Aptos Display" panose="020B0004020202020204" pitchFamily="34" charset="0"/>
              </a:rPr>
              <a:t>Filling the Narthex with sign-up sheets:  go electronic 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Make worship less “stodgy” and more “dynamic”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“Lighten up on the Old Testament” 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Using “outside voices” while inside the sanctuary </a:t>
            </a:r>
          </a:p>
          <a:p>
            <a:endParaRPr lang="en-US" sz="2200" b="1" dirty="0">
              <a:latin typeface="Aptos Display" panose="020B0004020202020204" pitchFamily="34" charset="0"/>
            </a:endParaRPr>
          </a:p>
          <a:p>
            <a:endParaRPr lang="en-US" sz="2800" b="1" dirty="0">
              <a:latin typeface="Aptos Display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66092-A13F-CBF3-C4A6-26E75714484E}"/>
              </a:ext>
            </a:extLst>
          </p:cNvPr>
          <p:cNvSpPr txBox="1">
            <a:spLocks/>
          </p:cNvSpPr>
          <p:nvPr/>
        </p:nvSpPr>
        <p:spPr>
          <a:xfrm>
            <a:off x="7785528" y="1940875"/>
            <a:ext cx="3355428" cy="42360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u="sng" dirty="0">
                <a:latin typeface="Aptos Display" panose="020B0004020202020204" pitchFamily="34" charset="0"/>
              </a:rPr>
              <a:t>Stop</a:t>
            </a:r>
            <a:endParaRPr lang="en-US" sz="2800" b="1" dirty="0">
              <a:latin typeface="Aptos Display" panose="020B0004020202020204" pitchFamily="34" charset="0"/>
            </a:endParaRPr>
          </a:p>
          <a:p>
            <a:r>
              <a:rPr lang="en-US" sz="2200" b="1" dirty="0">
                <a:latin typeface="Aptos Display" panose="020B0004020202020204" pitchFamily="34" charset="0"/>
              </a:rPr>
              <a:t>Just “keep doing what we’ve always done” and expect things to change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Politics from the pulpit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Letting cell phones ring during services</a:t>
            </a:r>
          </a:p>
          <a:p>
            <a:endParaRPr lang="en-US" sz="2200" b="1" dirty="0">
              <a:latin typeface="Aptos Display" panose="020B0004020202020204" pitchFamily="34" charset="0"/>
            </a:endParaRPr>
          </a:p>
          <a:p>
            <a:endParaRPr lang="en-US" sz="28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1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F5C-0BD9-8C60-E4E5-7EC54A77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70" y="140414"/>
            <a:ext cx="9046495" cy="15548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</a:rPr>
              <a:t>Question #12: </a:t>
            </a:r>
            <a: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  <a:t>What is your vision of All Saints five years from now?</a:t>
            </a:r>
            <a:br>
              <a:rPr lang="en-US" sz="3100" b="1" dirty="0">
                <a:latin typeface="Aptos Display" panose="020B0004020202020204" pitchFamily="34" charset="0"/>
              </a:rPr>
            </a:br>
            <a:endParaRPr lang="en-US" sz="31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956E-E3BA-1F5B-5703-481C0D70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“Growth” and “greater age diversity” were by far most common responses </a:t>
            </a:r>
          </a:p>
          <a:p>
            <a:r>
              <a:rPr lang="en-US" sz="2800" b="1" dirty="0">
                <a:latin typeface="Aptos Display" panose="020B0004020202020204" pitchFamily="34" charset="0"/>
              </a:rPr>
              <a:t>Also mentioned frequently were:</a:t>
            </a:r>
          </a:p>
          <a:p>
            <a:pPr lvl="1"/>
            <a:r>
              <a:rPr lang="en-US" sz="2800" b="1" dirty="0">
                <a:latin typeface="Aptos Display" panose="020B0004020202020204" pitchFamily="34" charset="0"/>
              </a:rPr>
              <a:t> Continue as a vibrant, loving, inclusive congregation</a:t>
            </a:r>
          </a:p>
          <a:p>
            <a:pPr lvl="1"/>
            <a:r>
              <a:rPr lang="en-US" sz="2800" b="1" dirty="0">
                <a:latin typeface="Aptos Display" panose="020B0004020202020204" pitchFamily="34" charset="0"/>
              </a:rPr>
              <a:t>Maintain our dedication to community and outreach</a:t>
            </a:r>
          </a:p>
          <a:p>
            <a:pPr lvl="1"/>
            <a:r>
              <a:rPr lang="en-US" sz="2800" b="1" dirty="0">
                <a:latin typeface="Aptos Display" panose="020B0004020202020204" pitchFamily="34" charset="0"/>
              </a:rPr>
              <a:t>“</a:t>
            </a:r>
            <a:r>
              <a:rPr lang="en-US" sz="2800" b="1" dirty="0" err="1">
                <a:latin typeface="Aptos Display" panose="020B0004020202020204" pitchFamily="34" charset="0"/>
              </a:rPr>
              <a:t>Inreach</a:t>
            </a:r>
            <a:r>
              <a:rPr lang="en-US" sz="2800" b="1" dirty="0">
                <a:latin typeface="Aptos Display" panose="020B0004020202020204" pitchFamily="34" charset="0"/>
              </a:rPr>
              <a:t>” and pastoral care </a:t>
            </a:r>
          </a:p>
          <a:p>
            <a:pPr lvl="1"/>
            <a:endParaRPr lang="en-US" sz="2800" b="1" dirty="0">
              <a:latin typeface="Aptos Display" panose="020B0004020202020204" pitchFamily="34" charset="0"/>
            </a:endParaRPr>
          </a:p>
          <a:p>
            <a:pPr lvl="1"/>
            <a:endParaRPr lang="en-US" sz="2800" b="1" dirty="0">
              <a:latin typeface="Aptos Display" panose="020B0004020202020204" pitchFamily="34" charset="0"/>
            </a:endParaRPr>
          </a:p>
          <a:p>
            <a:endParaRPr lang="en-US" sz="2800" b="1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24AE8C7E-9B45-6396-5E21-EF4A3F81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F5C-0BD9-8C60-E4E5-7EC54A77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70" y="140414"/>
            <a:ext cx="9046495" cy="15548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</a:rPr>
              <a:t>What Did the Search Committee Learn</a:t>
            </a:r>
            <a: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  <a:t>?</a:t>
            </a:r>
            <a:br>
              <a:rPr lang="en-US" sz="3100" b="1" dirty="0">
                <a:latin typeface="Aptos Display" panose="020B0004020202020204" pitchFamily="34" charset="0"/>
              </a:rPr>
            </a:br>
            <a:endParaRPr lang="en-US" sz="31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956E-E3BA-1F5B-5703-481C0D70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3"/>
            <a:ext cx="10515600" cy="4719144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ESSENTIAL:</a:t>
            </a:r>
          </a:p>
          <a:p>
            <a:pPr lvl="1"/>
            <a:r>
              <a:rPr lang="en-US" sz="2600" b="1" dirty="0">
                <a:latin typeface="Aptos Display" panose="020B0004020202020204" pitchFamily="34" charset="0"/>
              </a:rPr>
              <a:t>Pastoral Care and Worship (Spiritual Leadership) are the most important qualities for prospective Rectors</a:t>
            </a:r>
          </a:p>
          <a:p>
            <a:r>
              <a:rPr lang="en-US" sz="2800" b="1" dirty="0">
                <a:latin typeface="Aptos Display" panose="020B0004020202020204" pitchFamily="34" charset="0"/>
              </a:rPr>
              <a:t>VERY IMPORTANT:</a:t>
            </a:r>
          </a:p>
          <a:p>
            <a:pPr lvl="1"/>
            <a:r>
              <a:rPr lang="en-US" sz="2600" b="1" dirty="0">
                <a:latin typeface="Aptos Display" panose="020B0004020202020204" pitchFamily="34" charset="0"/>
              </a:rPr>
              <a:t>Prospective Rector’s commitment to outreach and management skills are important</a:t>
            </a:r>
          </a:p>
          <a:p>
            <a:pPr lvl="1"/>
            <a:r>
              <a:rPr lang="en-US" sz="2600" b="1" dirty="0">
                <a:latin typeface="Aptos Display" panose="020B0004020202020204" pitchFamily="34" charset="0"/>
              </a:rPr>
              <a:t>The quality of the sermon is more important than which portion of the scripture is the focus</a:t>
            </a:r>
          </a:p>
          <a:p>
            <a:pPr lvl="1"/>
            <a:r>
              <a:rPr lang="en-US" sz="2600" b="1" dirty="0">
                <a:latin typeface="Aptos Display" panose="020B0004020202020204" pitchFamily="34" charset="0"/>
              </a:rPr>
              <a:t>Track record in growing a worship community</a:t>
            </a:r>
          </a:p>
          <a:p>
            <a:r>
              <a:rPr lang="en-US" sz="2800" b="1" dirty="0">
                <a:latin typeface="Aptos Display" panose="020B0004020202020204" pitchFamily="34" charset="0"/>
              </a:rPr>
              <a:t>TO BE CONSIDERED:</a:t>
            </a:r>
          </a:p>
          <a:p>
            <a:pPr lvl="1"/>
            <a:r>
              <a:rPr lang="en-US" sz="2600" b="1" dirty="0">
                <a:latin typeface="Aptos Display" panose="020B0004020202020204" pitchFamily="34" charset="0"/>
              </a:rPr>
              <a:t>That the Rector have new ideas, experience in Parish leadership, and  preferences for specific worship service formats</a:t>
            </a:r>
          </a:p>
          <a:p>
            <a:pPr lvl="1"/>
            <a:endParaRPr lang="en-US" sz="2800" b="1" dirty="0">
              <a:latin typeface="Aptos Display" panose="020B0004020202020204" pitchFamily="34" charset="0"/>
            </a:endParaRPr>
          </a:p>
          <a:p>
            <a:endParaRPr lang="en-US" sz="2800" b="1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24AE8C7E-9B45-6396-5E21-EF4A3F81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0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F5C-0BD9-8C60-E4E5-7EC54A77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70" y="140414"/>
            <a:ext cx="9046495" cy="15548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</a:rPr>
              <a:t>How Are Survey Results Reflected in the Profile</a:t>
            </a:r>
            <a:r>
              <a:rPr lang="en-US" sz="3100" b="1" dirty="0">
                <a:solidFill>
                  <a:schemeClr val="tx1"/>
                </a:solidFill>
                <a:latin typeface="Aptos Display" panose="020B0004020202020204" pitchFamily="34" charset="0"/>
              </a:rPr>
              <a:t>?</a:t>
            </a:r>
            <a:br>
              <a:rPr lang="en-US" sz="3100" b="1" dirty="0">
                <a:latin typeface="Aptos Display" panose="020B0004020202020204" pitchFamily="34" charset="0"/>
              </a:rPr>
            </a:br>
            <a:endParaRPr lang="en-US" sz="31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956E-E3BA-1F5B-5703-481C0D70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675"/>
            <a:ext cx="10515600" cy="4236087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ptos Display" panose="020B0004020202020204" pitchFamily="34" charset="0"/>
              </a:rPr>
              <a:t>Five priorities identified by the survey guided the Search Committee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Worship (spiritual leadership) 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Pastoral Care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Growth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Outreach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Inclusion</a:t>
            </a:r>
          </a:p>
          <a:p>
            <a:r>
              <a:rPr lang="en-US" sz="2200" b="1" i="1" u="sng" dirty="0">
                <a:latin typeface="Aptos Display" panose="020B0004020202020204" pitchFamily="34" charset="0"/>
              </a:rPr>
              <a:t>Everything</a:t>
            </a:r>
            <a:r>
              <a:rPr lang="en-US" sz="2200" b="1" dirty="0">
                <a:latin typeface="Aptos Display" panose="020B0004020202020204" pitchFamily="34" charset="0"/>
              </a:rPr>
              <a:t> we wrote in the Profile reflected one or more of these priorities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Who we are as All Saints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The desired skills and characteristics of a prospective Rector </a:t>
            </a:r>
          </a:p>
          <a:p>
            <a:pPr lvl="1"/>
            <a:r>
              <a:rPr lang="en-US" sz="2200" b="1" dirty="0">
                <a:latin typeface="Aptos Display" panose="020B0004020202020204" pitchFamily="34" charset="0"/>
              </a:rPr>
              <a:t>Where we need our next Rector to lead us as we walk hand-in-hand toward the future</a:t>
            </a:r>
          </a:p>
        </p:txBody>
      </p:sp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24AE8C7E-9B45-6396-5E21-EF4A3F81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F5C-0BD9-8C60-E4E5-7EC54A77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70" y="140414"/>
            <a:ext cx="9046495" cy="15548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</a:rPr>
              <a:t>Search Status</a:t>
            </a:r>
            <a:br>
              <a:rPr lang="en-US" sz="3100" b="1" dirty="0">
                <a:latin typeface="Aptos Display" panose="020B0004020202020204" pitchFamily="34" charset="0"/>
              </a:rPr>
            </a:br>
            <a:endParaRPr lang="en-US" sz="31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956E-E3BA-1F5B-5703-481C0D70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94"/>
            <a:ext cx="4995041" cy="4922367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ptos Display" panose="020B0004020202020204" pitchFamily="34" charset="0"/>
              </a:rPr>
              <a:t>Profile completed by Search Committee and approved by Vestry</a:t>
            </a:r>
          </a:p>
          <a:p>
            <a:r>
              <a:rPr lang="en-US" sz="2200" b="1" dirty="0">
                <a:latin typeface="Aptos Display" panose="020B0004020202020204" pitchFamily="34" charset="0"/>
              </a:rPr>
              <a:t>Website remodeled and updated to reflect Profile</a:t>
            </a:r>
          </a:p>
          <a:p>
            <a:pPr lvl="1"/>
            <a:r>
              <a:rPr lang="en-US" sz="2000" b="1" dirty="0">
                <a:latin typeface="Aptos Display" panose="020B0004020202020204" pitchFamily="34" charset="0"/>
              </a:rPr>
              <a:t>Goes live tomorrow</a:t>
            </a:r>
          </a:p>
          <a:p>
            <a:pPr lvl="1"/>
            <a:r>
              <a:rPr lang="en-US" sz="2000" b="1" dirty="0">
                <a:latin typeface="Aptos Display" panose="020B0004020202020204" pitchFamily="34" charset="0"/>
              </a:rPr>
              <a:t>Transition tab</a:t>
            </a:r>
          </a:p>
          <a:p>
            <a:pPr lvl="2"/>
            <a:r>
              <a:rPr lang="en-US" sz="1800" b="1" dirty="0">
                <a:latin typeface="Aptos Display" panose="020B0004020202020204" pitchFamily="34" charset="0"/>
              </a:rPr>
              <a:t>Our Story</a:t>
            </a:r>
          </a:p>
          <a:p>
            <a:pPr lvl="2"/>
            <a:r>
              <a:rPr lang="en-US" sz="1800" b="1" dirty="0">
                <a:latin typeface="Aptos Display" panose="020B0004020202020204" pitchFamily="34" charset="0"/>
              </a:rPr>
              <a:t>Progress chart</a:t>
            </a:r>
          </a:p>
          <a:p>
            <a:pPr lvl="2"/>
            <a:r>
              <a:rPr lang="en-US" sz="1800" b="1" dirty="0">
                <a:latin typeface="Aptos Display" panose="020B0004020202020204" pitchFamily="34" charset="0"/>
              </a:rPr>
              <a:t>Collects</a:t>
            </a:r>
          </a:p>
          <a:p>
            <a:pPr lvl="2"/>
            <a:r>
              <a:rPr lang="en-US" sz="1800" b="1" dirty="0">
                <a:latin typeface="Aptos Display" panose="020B0004020202020204" pitchFamily="34" charset="0"/>
              </a:rPr>
              <a:t>Profile</a:t>
            </a:r>
          </a:p>
          <a:p>
            <a:r>
              <a:rPr lang="en-US" sz="2400" b="1" dirty="0">
                <a:latin typeface="Aptos Display" panose="020B0004020202020204" pitchFamily="34" charset="0"/>
              </a:rPr>
              <a:t>Profile to be posted this week and available to all Episcopal clergy  </a:t>
            </a:r>
          </a:p>
        </p:txBody>
      </p:sp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24AE8C7E-9B45-6396-5E21-EF4A3F81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2D2A0-B543-E2D1-F545-862374E9DA5F}"/>
              </a:ext>
            </a:extLst>
          </p:cNvPr>
          <p:cNvSpPr txBox="1"/>
          <p:nvPr/>
        </p:nvSpPr>
        <p:spPr>
          <a:xfrm>
            <a:off x="12136859" y="2698474"/>
            <a:ext cx="947078" cy="324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07" name="Picture 83">
            <a:extLst>
              <a:ext uri="{FF2B5EF4-FFF2-40B4-BE49-F238E27FC236}">
                <a16:creationId xmlns:a16="http://schemas.microsoft.com/office/drawing/2014/main" id="{7378FEAD-25AC-A18B-9F4B-E40557A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1" y="1541495"/>
            <a:ext cx="5819181" cy="47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and holding a pen shading number on a sheet">
            <a:extLst>
              <a:ext uri="{FF2B5EF4-FFF2-40B4-BE49-F238E27FC236}">
                <a16:creationId xmlns:a16="http://schemas.microsoft.com/office/drawing/2014/main" id="{C5596EB2-A5C0-9C32-34B3-B40F59446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3068" y="291103"/>
            <a:ext cx="1218893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71E64B-9F70-4956-A351-D707CAB0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407694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D1D94-74FB-7C09-CC7A-5F829CA9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2" y="499052"/>
            <a:ext cx="5138713" cy="84778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Survey 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2120B-7C8E-F389-89AB-E7ACAE5E96C0}"/>
              </a:ext>
            </a:extLst>
          </p:cNvPr>
          <p:cNvSpPr txBox="1"/>
          <p:nvPr/>
        </p:nvSpPr>
        <p:spPr>
          <a:xfrm>
            <a:off x="970786" y="5835728"/>
            <a:ext cx="105390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 ensure the congregation’s voice is reflected in the Profile</a:t>
            </a:r>
          </a:p>
        </p:txBody>
      </p:sp>
    </p:spTree>
    <p:extLst>
      <p:ext uri="{BB962C8B-B14F-4D97-AF65-F5344CB8AC3E}">
        <p14:creationId xmlns:p14="http://schemas.microsoft.com/office/powerpoint/2010/main" val="33504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5" name="Picture 4" descr="A graph with numbers and a purple rectangle&#10;&#10;Description automatically generated">
            <a:extLst>
              <a:ext uri="{FF2B5EF4-FFF2-40B4-BE49-F238E27FC236}">
                <a16:creationId xmlns:a16="http://schemas.microsoft.com/office/drawing/2014/main" id="{1DDDCE9F-0265-1857-9B0B-06DDCC189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8" y="775921"/>
            <a:ext cx="10046538" cy="4798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C5CCB7-6884-A5DC-B888-D1728D0E92F0}"/>
              </a:ext>
            </a:extLst>
          </p:cNvPr>
          <p:cNvSpPr txBox="1"/>
          <p:nvPr/>
        </p:nvSpPr>
        <p:spPr>
          <a:xfrm>
            <a:off x="3076690" y="2363955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71AF7-52B0-0CBF-2A61-500C088DCF7E}"/>
              </a:ext>
            </a:extLst>
          </p:cNvPr>
          <p:cNvSpPr txBox="1"/>
          <p:nvPr/>
        </p:nvSpPr>
        <p:spPr>
          <a:xfrm>
            <a:off x="4542881" y="3429000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48070-A6A2-ED37-32F9-1C2130FF2A4A}"/>
              </a:ext>
            </a:extLst>
          </p:cNvPr>
          <p:cNvSpPr txBox="1"/>
          <p:nvPr/>
        </p:nvSpPr>
        <p:spPr>
          <a:xfrm>
            <a:off x="5971719" y="3756292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8A1EE-72AB-D6A8-9C21-4D3D923E20F0}"/>
              </a:ext>
            </a:extLst>
          </p:cNvPr>
          <p:cNvSpPr txBox="1"/>
          <p:nvPr/>
        </p:nvSpPr>
        <p:spPr>
          <a:xfrm>
            <a:off x="1471448" y="1397877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A1961-608F-F1F7-16D6-7145C26619A5}"/>
              </a:ext>
            </a:extLst>
          </p:cNvPr>
          <p:cNvSpPr txBox="1"/>
          <p:nvPr/>
        </p:nvSpPr>
        <p:spPr>
          <a:xfrm>
            <a:off x="4519445" y="2363955"/>
            <a:ext cx="7895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6017E-E993-85A3-E73D-6920D8EC3776}"/>
              </a:ext>
            </a:extLst>
          </p:cNvPr>
          <p:cNvSpPr txBox="1"/>
          <p:nvPr/>
        </p:nvSpPr>
        <p:spPr>
          <a:xfrm>
            <a:off x="4525886" y="2896477"/>
            <a:ext cx="679673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7C2BF6FB-793C-5157-F66F-BEE89D21CCE3}"/>
              </a:ext>
            </a:extLst>
          </p:cNvPr>
          <p:cNvSpPr/>
          <p:nvPr/>
        </p:nvSpPr>
        <p:spPr>
          <a:xfrm>
            <a:off x="4120059" y="2985820"/>
            <a:ext cx="296702" cy="253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CFA6F2BA-0A4F-820A-B4B0-B82943ABED79}"/>
              </a:ext>
            </a:extLst>
          </p:cNvPr>
          <p:cNvSpPr/>
          <p:nvPr/>
        </p:nvSpPr>
        <p:spPr>
          <a:xfrm>
            <a:off x="4104299" y="2444560"/>
            <a:ext cx="296702" cy="2539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EC7879-F90B-754D-E076-2C986965EF2B}"/>
              </a:ext>
            </a:extLst>
          </p:cNvPr>
          <p:cNvSpPr txBox="1"/>
          <p:nvPr/>
        </p:nvSpPr>
        <p:spPr>
          <a:xfrm>
            <a:off x="4519445" y="5749159"/>
            <a:ext cx="28050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ptos Display" panose="020B0004020202020204" pitchFamily="34" charset="0"/>
              </a:rPr>
              <a:t>Very</a:t>
            </a:r>
            <a:r>
              <a:rPr lang="en-US" sz="2800" b="1" dirty="0">
                <a:latin typeface="Aptos Display" panose="020B0004020202020204" pitchFamily="34" charset="0"/>
              </a:rPr>
              <a:t> High Priority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C49AE1-F78A-5B41-3C0E-DBE0E9B72B42}"/>
              </a:ext>
            </a:extLst>
          </p:cNvPr>
          <p:cNvSpPr/>
          <p:nvPr/>
        </p:nvSpPr>
        <p:spPr>
          <a:xfrm>
            <a:off x="8639502" y="610523"/>
            <a:ext cx="3461739" cy="9774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6DDBE4-7A8C-5EC7-BFA8-9E804DBF3CEC}"/>
              </a:ext>
            </a:extLst>
          </p:cNvPr>
          <p:cNvSpPr txBox="1"/>
          <p:nvPr/>
        </p:nvSpPr>
        <p:spPr>
          <a:xfrm>
            <a:off x="9417269" y="914588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1.30</a:t>
            </a:r>
          </a:p>
        </p:txBody>
      </p:sp>
    </p:spTree>
    <p:extLst>
      <p:ext uri="{BB962C8B-B14F-4D97-AF65-F5344CB8AC3E}">
        <p14:creationId xmlns:p14="http://schemas.microsoft.com/office/powerpoint/2010/main" val="351851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2" name="Picture 1" descr="A graph with purple rectangles&#10;&#10;Description automatically generated">
            <a:extLst>
              <a:ext uri="{FF2B5EF4-FFF2-40B4-BE49-F238E27FC236}">
                <a16:creationId xmlns:a16="http://schemas.microsoft.com/office/drawing/2014/main" id="{893AA3C7-59C3-73CF-B55E-046C4058F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2" y="1233597"/>
            <a:ext cx="10344116" cy="4473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692F8-A436-A52C-32C8-466A9176F9CA}"/>
              </a:ext>
            </a:extLst>
          </p:cNvPr>
          <p:cNvSpPr txBox="1"/>
          <p:nvPr/>
        </p:nvSpPr>
        <p:spPr>
          <a:xfrm>
            <a:off x="5866605" y="2915745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FC9FD-05BC-C020-D6E6-5744A205A594}"/>
              </a:ext>
            </a:extLst>
          </p:cNvPr>
          <p:cNvSpPr txBox="1"/>
          <p:nvPr/>
        </p:nvSpPr>
        <p:spPr>
          <a:xfrm>
            <a:off x="7339637" y="3817290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A22DD-CE18-8AEC-5750-937B8300EA5E}"/>
              </a:ext>
            </a:extLst>
          </p:cNvPr>
          <p:cNvSpPr txBox="1"/>
          <p:nvPr/>
        </p:nvSpPr>
        <p:spPr>
          <a:xfrm>
            <a:off x="8810606" y="4056118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50DAF-6598-6F96-D4FC-502C5475DAFD}"/>
              </a:ext>
            </a:extLst>
          </p:cNvPr>
          <p:cNvSpPr txBox="1"/>
          <p:nvPr/>
        </p:nvSpPr>
        <p:spPr>
          <a:xfrm>
            <a:off x="10312028" y="3977290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CCD7F-FC16-F9B6-BB9E-F169B23FA216}"/>
              </a:ext>
            </a:extLst>
          </p:cNvPr>
          <p:cNvSpPr txBox="1"/>
          <p:nvPr/>
        </p:nvSpPr>
        <p:spPr>
          <a:xfrm>
            <a:off x="4409645" y="3977290"/>
            <a:ext cx="8457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AFF1D-E403-CD8D-5EBD-F46A0335D5D9}"/>
              </a:ext>
            </a:extLst>
          </p:cNvPr>
          <p:cNvSpPr txBox="1"/>
          <p:nvPr/>
        </p:nvSpPr>
        <p:spPr>
          <a:xfrm>
            <a:off x="2930372" y="3686786"/>
            <a:ext cx="8457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0F584-EBF3-AC11-FFB5-363F05752582}"/>
              </a:ext>
            </a:extLst>
          </p:cNvPr>
          <p:cNvSpPr txBox="1"/>
          <p:nvPr/>
        </p:nvSpPr>
        <p:spPr>
          <a:xfrm>
            <a:off x="1229710" y="2278155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B7AD2-BC39-16B2-377F-C9AF6EE41FF6}"/>
              </a:ext>
            </a:extLst>
          </p:cNvPr>
          <p:cNvSpPr txBox="1"/>
          <p:nvPr/>
        </p:nvSpPr>
        <p:spPr>
          <a:xfrm>
            <a:off x="4519445" y="5749159"/>
            <a:ext cx="326647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No Clear Preference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AB7F6-8EA9-FD1E-D221-99985342B643}"/>
              </a:ext>
            </a:extLst>
          </p:cNvPr>
          <p:cNvSpPr txBox="1"/>
          <p:nvPr/>
        </p:nvSpPr>
        <p:spPr>
          <a:xfrm>
            <a:off x="9822261" y="1345512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3.12</a:t>
            </a:r>
          </a:p>
        </p:txBody>
      </p:sp>
    </p:spTree>
    <p:extLst>
      <p:ext uri="{BB962C8B-B14F-4D97-AF65-F5344CB8AC3E}">
        <p14:creationId xmlns:p14="http://schemas.microsoft.com/office/powerpoint/2010/main" val="232074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2" name="Picture 1" descr="A graph with purple and white bars&#10;&#10;Description automatically generated">
            <a:extLst>
              <a:ext uri="{FF2B5EF4-FFF2-40B4-BE49-F238E27FC236}">
                <a16:creationId xmlns:a16="http://schemas.microsoft.com/office/drawing/2014/main" id="{A2A2037F-5859-F88C-3DE7-AEC97ADE2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35" y="1286038"/>
            <a:ext cx="9669516" cy="4285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DB1218-4DB9-2D51-5040-3235DD122DA0}"/>
              </a:ext>
            </a:extLst>
          </p:cNvPr>
          <p:cNvSpPr txBox="1"/>
          <p:nvPr/>
        </p:nvSpPr>
        <p:spPr>
          <a:xfrm>
            <a:off x="4131986" y="3802118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EC2C9-A539-5119-8572-46BE15365E3C}"/>
              </a:ext>
            </a:extLst>
          </p:cNvPr>
          <p:cNvSpPr txBox="1"/>
          <p:nvPr/>
        </p:nvSpPr>
        <p:spPr>
          <a:xfrm>
            <a:off x="2739365" y="2808891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B5653-8253-87C7-981C-E1C70C032411}"/>
              </a:ext>
            </a:extLst>
          </p:cNvPr>
          <p:cNvSpPr txBox="1"/>
          <p:nvPr/>
        </p:nvSpPr>
        <p:spPr>
          <a:xfrm>
            <a:off x="1229710" y="2228727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B37AD-968A-F124-0EF5-B37B8211F3FC}"/>
              </a:ext>
            </a:extLst>
          </p:cNvPr>
          <p:cNvSpPr txBox="1"/>
          <p:nvPr/>
        </p:nvSpPr>
        <p:spPr>
          <a:xfrm>
            <a:off x="2487191" y="5748996"/>
            <a:ext cx="738580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ptos Display" panose="020B0004020202020204" pitchFamily="34" charset="0"/>
              </a:rPr>
              <a:t>Highest</a:t>
            </a:r>
            <a:r>
              <a:rPr lang="en-US" sz="2800" b="1" dirty="0">
                <a:latin typeface="Aptos Display" panose="020B0004020202020204" pitchFamily="34" charset="0"/>
              </a:rPr>
              <a:t> Priority Along With Spiritual Leadership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3D3CD-919B-EB83-66ED-ACF1FD73F9D9}"/>
              </a:ext>
            </a:extLst>
          </p:cNvPr>
          <p:cNvSpPr txBox="1"/>
          <p:nvPr/>
        </p:nvSpPr>
        <p:spPr>
          <a:xfrm>
            <a:off x="9427779" y="1300324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1.20</a:t>
            </a:r>
          </a:p>
        </p:txBody>
      </p:sp>
    </p:spTree>
    <p:extLst>
      <p:ext uri="{BB962C8B-B14F-4D97-AF65-F5344CB8AC3E}">
        <p14:creationId xmlns:p14="http://schemas.microsoft.com/office/powerpoint/2010/main" val="265462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2" name="Picture 1" descr="A graph with purple bars&#10;&#10;Description automatically generated with medium confidence">
            <a:extLst>
              <a:ext uri="{FF2B5EF4-FFF2-40B4-BE49-F238E27FC236}">
                <a16:creationId xmlns:a16="http://schemas.microsoft.com/office/drawing/2014/main" id="{3AE37248-F60D-8550-CCB4-88CB4FF73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2" y="1609725"/>
            <a:ext cx="9773166" cy="425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3ECA7-CE6D-83A2-33DD-FDF05568D0B3}"/>
              </a:ext>
            </a:extLst>
          </p:cNvPr>
          <p:cNvSpPr txBox="1"/>
          <p:nvPr/>
        </p:nvSpPr>
        <p:spPr>
          <a:xfrm>
            <a:off x="2751722" y="3024926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35AF8-8763-967C-A8C0-88B064EA60C2}"/>
              </a:ext>
            </a:extLst>
          </p:cNvPr>
          <p:cNvSpPr txBox="1"/>
          <p:nvPr/>
        </p:nvSpPr>
        <p:spPr>
          <a:xfrm>
            <a:off x="4155528" y="2840260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A3B75-84A5-09EC-538F-F902E2C197A7}"/>
              </a:ext>
            </a:extLst>
          </p:cNvPr>
          <p:cNvSpPr txBox="1"/>
          <p:nvPr/>
        </p:nvSpPr>
        <p:spPr>
          <a:xfrm>
            <a:off x="5552587" y="3244334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F9E4D-4272-3A97-6D43-F132B272A497}"/>
              </a:ext>
            </a:extLst>
          </p:cNvPr>
          <p:cNvSpPr txBox="1"/>
          <p:nvPr/>
        </p:nvSpPr>
        <p:spPr>
          <a:xfrm>
            <a:off x="6953019" y="4227170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2874A-47C6-DB60-B983-774FE8ACF70C}"/>
              </a:ext>
            </a:extLst>
          </p:cNvPr>
          <p:cNvSpPr txBox="1"/>
          <p:nvPr/>
        </p:nvSpPr>
        <p:spPr>
          <a:xfrm>
            <a:off x="8341094" y="4615514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F8CB3-47C4-809C-53D3-4096DCEBB2FC}"/>
              </a:ext>
            </a:extLst>
          </p:cNvPr>
          <p:cNvSpPr txBox="1"/>
          <p:nvPr/>
        </p:nvSpPr>
        <p:spPr>
          <a:xfrm>
            <a:off x="9766241" y="4596502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1074E-C5C6-9FDD-EC2A-FE28A240EC3A}"/>
              </a:ext>
            </a:extLst>
          </p:cNvPr>
          <p:cNvSpPr txBox="1"/>
          <p:nvPr/>
        </p:nvSpPr>
        <p:spPr>
          <a:xfrm>
            <a:off x="1225376" y="2606625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C2138-795D-B221-920E-711BAB682C47}"/>
              </a:ext>
            </a:extLst>
          </p:cNvPr>
          <p:cNvSpPr txBox="1"/>
          <p:nvPr/>
        </p:nvSpPr>
        <p:spPr>
          <a:xfrm>
            <a:off x="3833653" y="5692161"/>
            <a:ext cx="47522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Important, but Not Top Priority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F0539-1A46-F798-E4C7-7BEE695796A1}"/>
              </a:ext>
            </a:extLst>
          </p:cNvPr>
          <p:cNvSpPr txBox="1"/>
          <p:nvPr/>
        </p:nvSpPr>
        <p:spPr>
          <a:xfrm>
            <a:off x="9532882" y="1692354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2.33</a:t>
            </a:r>
          </a:p>
        </p:txBody>
      </p:sp>
    </p:spTree>
    <p:extLst>
      <p:ext uri="{BB962C8B-B14F-4D97-AF65-F5344CB8AC3E}">
        <p14:creationId xmlns:p14="http://schemas.microsoft.com/office/powerpoint/2010/main" val="57565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2" name="Picture 1" descr="A graph with purple rectangles&#10;&#10;Description automatically generated">
            <a:extLst>
              <a:ext uri="{FF2B5EF4-FFF2-40B4-BE49-F238E27FC236}">
                <a16:creationId xmlns:a16="http://schemas.microsoft.com/office/drawing/2014/main" id="{6739557F-A2B9-11CC-1EF9-8F9F4351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7" y="1155104"/>
            <a:ext cx="9956664" cy="4562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8EAA3-B4D7-CA78-3B20-CED141C10BB6}"/>
              </a:ext>
            </a:extLst>
          </p:cNvPr>
          <p:cNvSpPr txBox="1"/>
          <p:nvPr/>
        </p:nvSpPr>
        <p:spPr>
          <a:xfrm>
            <a:off x="1052378" y="1791078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B4A8E-D744-D545-692F-454C92266BC7}"/>
              </a:ext>
            </a:extLst>
          </p:cNvPr>
          <p:cNvSpPr txBox="1"/>
          <p:nvPr/>
        </p:nvSpPr>
        <p:spPr>
          <a:xfrm>
            <a:off x="2675454" y="3713598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A2BB5-5BAE-FCA2-10EF-B9E9B7D589F7}"/>
              </a:ext>
            </a:extLst>
          </p:cNvPr>
          <p:cNvSpPr txBox="1"/>
          <p:nvPr/>
        </p:nvSpPr>
        <p:spPr>
          <a:xfrm>
            <a:off x="4102443" y="2286262"/>
            <a:ext cx="75857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07D8E-7D93-5139-8DD9-167B9D3A0C20}"/>
              </a:ext>
            </a:extLst>
          </p:cNvPr>
          <p:cNvSpPr txBox="1"/>
          <p:nvPr/>
        </p:nvSpPr>
        <p:spPr>
          <a:xfrm>
            <a:off x="5535831" y="2655594"/>
            <a:ext cx="7578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C4BAE2-4AF3-C810-EF8A-0DA539514F24}"/>
              </a:ext>
            </a:extLst>
          </p:cNvPr>
          <p:cNvSpPr txBox="1"/>
          <p:nvPr/>
        </p:nvSpPr>
        <p:spPr>
          <a:xfrm>
            <a:off x="6877248" y="3712171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49325-29A9-74D4-C0E2-4C19246B250A}"/>
              </a:ext>
            </a:extLst>
          </p:cNvPr>
          <p:cNvSpPr txBox="1"/>
          <p:nvPr/>
        </p:nvSpPr>
        <p:spPr>
          <a:xfrm>
            <a:off x="8299410" y="3713598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3ABA8-C47C-C019-DA90-92B2B03005CB}"/>
              </a:ext>
            </a:extLst>
          </p:cNvPr>
          <p:cNvSpPr txBox="1"/>
          <p:nvPr/>
        </p:nvSpPr>
        <p:spPr>
          <a:xfrm>
            <a:off x="9700866" y="3705013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A67D2-A42E-8DE4-5D33-08F47C11CB5A}"/>
              </a:ext>
            </a:extLst>
          </p:cNvPr>
          <p:cNvSpPr txBox="1"/>
          <p:nvPr/>
        </p:nvSpPr>
        <p:spPr>
          <a:xfrm>
            <a:off x="3833653" y="5692161"/>
            <a:ext cx="47522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Important, but Not Top Priority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C93AF-AC4D-2FA2-36F3-46BDF3140452}"/>
              </a:ext>
            </a:extLst>
          </p:cNvPr>
          <p:cNvSpPr txBox="1"/>
          <p:nvPr/>
        </p:nvSpPr>
        <p:spPr>
          <a:xfrm>
            <a:off x="9438290" y="1383591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2.81</a:t>
            </a:r>
          </a:p>
        </p:txBody>
      </p:sp>
    </p:spTree>
    <p:extLst>
      <p:ext uri="{BB962C8B-B14F-4D97-AF65-F5344CB8AC3E}">
        <p14:creationId xmlns:p14="http://schemas.microsoft.com/office/powerpoint/2010/main" val="89926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40414"/>
            <a:ext cx="1137851" cy="1107618"/>
          </a:xfrm>
          <a:prstGeom prst="rect">
            <a:avLst/>
          </a:prstGeom>
        </p:spPr>
      </p:pic>
      <p:pic>
        <p:nvPicPr>
          <p:cNvPr id="5" name="Picture 4" descr="A graph with numbers and purple rectangles&#10;&#10;Description automatically generated">
            <a:extLst>
              <a:ext uri="{FF2B5EF4-FFF2-40B4-BE49-F238E27FC236}">
                <a16:creationId xmlns:a16="http://schemas.microsoft.com/office/drawing/2014/main" id="{68A335F5-A207-3591-5BAA-17982FAF6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2" y="1599387"/>
            <a:ext cx="9254182" cy="3989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6EADD6-4993-B947-380E-797F83AFB714}"/>
              </a:ext>
            </a:extLst>
          </p:cNvPr>
          <p:cNvSpPr txBox="1"/>
          <p:nvPr/>
        </p:nvSpPr>
        <p:spPr>
          <a:xfrm>
            <a:off x="1212077" y="2124708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CDFD5-E3FD-05EB-43E7-C892840F098D}"/>
              </a:ext>
            </a:extLst>
          </p:cNvPr>
          <p:cNvSpPr txBox="1"/>
          <p:nvPr/>
        </p:nvSpPr>
        <p:spPr>
          <a:xfrm>
            <a:off x="2675454" y="2823912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E12D4-35F5-1B5B-616B-9BDC23189400}"/>
              </a:ext>
            </a:extLst>
          </p:cNvPr>
          <p:cNvSpPr txBox="1"/>
          <p:nvPr/>
        </p:nvSpPr>
        <p:spPr>
          <a:xfrm>
            <a:off x="4027706" y="2823912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10F06-D86A-8FC1-7D13-A3C267E4D9AB}"/>
              </a:ext>
            </a:extLst>
          </p:cNvPr>
          <p:cNvSpPr txBox="1"/>
          <p:nvPr/>
        </p:nvSpPr>
        <p:spPr>
          <a:xfrm>
            <a:off x="5332156" y="2360529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AB95D-0FB5-3723-4430-A0D03627B780}"/>
              </a:ext>
            </a:extLst>
          </p:cNvPr>
          <p:cNvSpPr txBox="1"/>
          <p:nvPr/>
        </p:nvSpPr>
        <p:spPr>
          <a:xfrm>
            <a:off x="6677905" y="2545195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1BF23-C748-2AC6-3D71-468DDE07DCE3}"/>
              </a:ext>
            </a:extLst>
          </p:cNvPr>
          <p:cNvSpPr txBox="1"/>
          <p:nvPr/>
        </p:nvSpPr>
        <p:spPr>
          <a:xfrm>
            <a:off x="8024088" y="3498044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67642-F9F4-5BCF-6F79-BCF99D133917}"/>
              </a:ext>
            </a:extLst>
          </p:cNvPr>
          <p:cNvSpPr txBox="1"/>
          <p:nvPr/>
        </p:nvSpPr>
        <p:spPr>
          <a:xfrm>
            <a:off x="9286320" y="3770578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B2D7C6-2D02-56B8-C0AA-0B04FB676803}"/>
              </a:ext>
            </a:extLst>
          </p:cNvPr>
          <p:cNvSpPr txBox="1"/>
          <p:nvPr/>
        </p:nvSpPr>
        <p:spPr>
          <a:xfrm>
            <a:off x="1736703" y="5696434"/>
            <a:ext cx="856664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Experience Helps, but Isn’t the Most Important Factor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EF5B1E-4E7A-81FC-D46F-A6053A20501C}"/>
              </a:ext>
            </a:extLst>
          </p:cNvPr>
          <p:cNvSpPr txBox="1"/>
          <p:nvPr/>
        </p:nvSpPr>
        <p:spPr>
          <a:xfrm>
            <a:off x="9375228" y="1742167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2.81</a:t>
            </a:r>
          </a:p>
        </p:txBody>
      </p:sp>
    </p:spTree>
    <p:extLst>
      <p:ext uri="{BB962C8B-B14F-4D97-AF65-F5344CB8AC3E}">
        <p14:creationId xmlns:p14="http://schemas.microsoft.com/office/powerpoint/2010/main" val="235860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cross and a bowl&#10;&#10;Description automatically generated">
            <a:extLst>
              <a:ext uri="{FF2B5EF4-FFF2-40B4-BE49-F238E27FC236}">
                <a16:creationId xmlns:a16="http://schemas.microsoft.com/office/drawing/2014/main" id="{F1BBC22E-3DB2-FCCF-EC58-EF9B3EA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5979"/>
            <a:ext cx="1137851" cy="1107618"/>
          </a:xfrm>
          <a:prstGeom prst="rect">
            <a:avLst/>
          </a:prstGeom>
        </p:spPr>
      </p:pic>
      <p:pic>
        <p:nvPicPr>
          <p:cNvPr id="5" name="Picture 4" descr="A graph of a graph with numbers and a bar&#10;&#10;Description automatically generated with medium confidence">
            <a:extLst>
              <a:ext uri="{FF2B5EF4-FFF2-40B4-BE49-F238E27FC236}">
                <a16:creationId xmlns:a16="http://schemas.microsoft.com/office/drawing/2014/main" id="{0436602D-12C2-6860-511F-8E6DFD34C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02" y="1250909"/>
            <a:ext cx="9810236" cy="4502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2EC269-129D-98AE-2BB9-D6A158B87C37}"/>
              </a:ext>
            </a:extLst>
          </p:cNvPr>
          <p:cNvSpPr txBox="1"/>
          <p:nvPr/>
        </p:nvSpPr>
        <p:spPr>
          <a:xfrm>
            <a:off x="1203663" y="1822541"/>
            <a:ext cx="567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06181-55D5-6D69-C298-1EDBCE4F30D0}"/>
              </a:ext>
            </a:extLst>
          </p:cNvPr>
          <p:cNvSpPr txBox="1"/>
          <p:nvPr/>
        </p:nvSpPr>
        <p:spPr>
          <a:xfrm>
            <a:off x="2852201" y="2771237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196CB-92CD-42C6-3C58-EF45ADC42B2B}"/>
              </a:ext>
            </a:extLst>
          </p:cNvPr>
          <p:cNvSpPr txBox="1"/>
          <p:nvPr/>
        </p:nvSpPr>
        <p:spPr>
          <a:xfrm>
            <a:off x="4570157" y="2401905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E446C-3F22-BBE4-6189-EC959D654287}"/>
              </a:ext>
            </a:extLst>
          </p:cNvPr>
          <p:cNvSpPr txBox="1"/>
          <p:nvPr/>
        </p:nvSpPr>
        <p:spPr>
          <a:xfrm>
            <a:off x="6247072" y="3136054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5D7534-30E8-0B4C-6491-CAE5EA37A63B}"/>
              </a:ext>
            </a:extLst>
          </p:cNvPr>
          <p:cNvSpPr txBox="1"/>
          <p:nvPr/>
        </p:nvSpPr>
        <p:spPr>
          <a:xfrm>
            <a:off x="7914719" y="3804900"/>
            <a:ext cx="902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B4194-C0A0-D137-3602-C83E845729F9}"/>
              </a:ext>
            </a:extLst>
          </p:cNvPr>
          <p:cNvSpPr txBox="1"/>
          <p:nvPr/>
        </p:nvSpPr>
        <p:spPr>
          <a:xfrm>
            <a:off x="3833653" y="5692161"/>
            <a:ext cx="47522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Important, but Not Top Priority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33495-2F9A-B948-46AC-81E8B2C86B61}"/>
              </a:ext>
            </a:extLst>
          </p:cNvPr>
          <p:cNvSpPr txBox="1"/>
          <p:nvPr/>
        </p:nvSpPr>
        <p:spPr>
          <a:xfrm>
            <a:off x="9511862" y="1421856"/>
            <a:ext cx="209307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Priority Score 2.10</a:t>
            </a:r>
          </a:p>
        </p:txBody>
      </p:sp>
    </p:spTree>
    <p:extLst>
      <p:ext uri="{BB962C8B-B14F-4D97-AF65-F5344CB8AC3E}">
        <p14:creationId xmlns:p14="http://schemas.microsoft.com/office/powerpoint/2010/main" val="2203456273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650</Words>
  <Application>Microsoft Macintosh PowerPoint</Application>
  <PresentationFormat>Widescreen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Aptos</vt:lpstr>
      <vt:lpstr>Aptos Display</vt:lpstr>
      <vt:lpstr>Arial</vt:lpstr>
      <vt:lpstr>Avenir Next LT Pro</vt:lpstr>
      <vt:lpstr>FadeVTI</vt:lpstr>
      <vt:lpstr>Parish Survey and Profile</vt:lpstr>
      <vt:lpstr>Survey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#10: What is the MOST important reason  YOU attend All Saints vs. another church? </vt:lpstr>
      <vt:lpstr>Question #11: What things does All Saints need to do more of, do less of, or should stop doing? </vt:lpstr>
      <vt:lpstr>Question #12: What is your vision of All Saints five years from now? </vt:lpstr>
      <vt:lpstr>What Did the Search Committee Learn? </vt:lpstr>
      <vt:lpstr>How Are Survey Results Reflected in the Profile? </vt:lpstr>
      <vt:lpstr>Search Status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 Riche</dc:creator>
  <cp:lastModifiedBy>Bob Riche</cp:lastModifiedBy>
  <cp:revision>19</cp:revision>
  <cp:lastPrinted>2024-07-16T15:23:36Z</cp:lastPrinted>
  <dcterms:created xsi:type="dcterms:W3CDTF">2024-07-15T16:47:11Z</dcterms:created>
  <dcterms:modified xsi:type="dcterms:W3CDTF">2024-07-18T10:29:13Z</dcterms:modified>
</cp:coreProperties>
</file>